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9" r:id="rId4"/>
    <p:sldId id="258" r:id="rId5"/>
    <p:sldId id="260" r:id="rId6"/>
    <p:sldId id="262" r:id="rId7"/>
    <p:sldId id="261" r:id="rId8"/>
    <p:sldId id="264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78" d="100"/>
          <a:sy n="78" d="100"/>
        </p:scale>
        <p:origin x="83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21818-E75A-458F-AC5B-0E9A2C76B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6" y="448056"/>
            <a:ext cx="11292840" cy="3401568"/>
          </a:xfrm>
        </p:spPr>
        <p:txBody>
          <a:bodyPr anchor="b">
            <a:normAutofit/>
          </a:bodyPr>
          <a:lstStyle>
            <a:lvl1pPr algn="l"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E64DE-978B-4F95-BB3C-D027D8008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 algn="l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6CC717-08C5-4F3E-B8AA-BA93C8755982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96B5700-AA45-4E20-8BE5-276204113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C5B7199-CC00-4D38-8B48-F8A5391129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6BC76EC-3453-4CE0-A71D-BD2194075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Wednesday, December 11,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48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733FC-38A1-463C-BF3D-0D99784E0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D076A-A004-4560-A43B-028624E20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48056" y="1956816"/>
            <a:ext cx="11301984" cy="3995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FBA60-9309-4F2A-9FA9-305C4AFBEC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3CF612A-4CB0-4F57-9A87-F049CECB184D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BF451-928F-4E55-8A76-111D0E211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EC161-BA80-4E93-AEB1-B61E38C09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949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44E3E-5EFE-4FCB-86A2-5E20CC6525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32136" y="448056"/>
            <a:ext cx="1581912" cy="55046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5005E-2E0C-4200-BF29-1135A35EE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38912" y="438912"/>
            <a:ext cx="9436608" cy="55046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BBBED-3B21-4271-BC0F-BBA258B59D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F397F40-C8F7-4897-A6B8-241042F913A9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9CED5-56F3-4943-8143-918F7A860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87180-7248-4741-8E3B-9AAFB414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11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B7685-BDD9-488F-B082-33592E0F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CB5FF-7FB5-4B8A-BF1C-48765D40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735200"/>
            <a:ext cx="11293200" cy="3783013"/>
          </a:xfrm>
        </p:spPr>
        <p:txBody>
          <a:bodyPr wrap="square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DA03860-F8F0-4186-B5D0-72C935B2C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0B9D802-9E36-42DA-B6CA-6C937CBE8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227B5A7-BF66-4C50-9DAD-A24070310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Wednesday, December 11,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984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2B8D-DB20-44D1-84BC-F76685913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448056"/>
            <a:ext cx="11311128" cy="3401568"/>
          </a:xfrm>
        </p:spPr>
        <p:txBody>
          <a:bodyPr anchor="b">
            <a:norm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4C298-618E-4642-8F2B-8DD253ED5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3ECD5-2EEA-457B-9C93-36F8AF36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10EDCA73-0A86-4195-A787-75037827079D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15D4-F172-4025-9290-C8F5D4197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6CD73-9984-4E1D-BD74-37115C1F4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FAD47-5E44-4EE5-A422-A77593F8F3A3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9433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74E41-AB27-418C-AA9E-8F863DDE3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9E10A-E18D-4122-A71B-0A22F695E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8056" y="1735200"/>
            <a:ext cx="5431536" cy="4214750"/>
          </a:xfrm>
        </p:spPr>
        <p:txBody>
          <a:bodyPr/>
          <a:lstStyle>
            <a:lvl1pPr marL="450000">
              <a:defRPr/>
            </a:lvl1pPr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25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B980D-2720-431B-88C8-4D837023B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735200"/>
            <a:ext cx="5431536" cy="4214750"/>
          </a:xfrm>
        </p:spPr>
        <p:txBody>
          <a:bodyPr/>
          <a:lstStyle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43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EB211-F6F7-4C53-B25F-F1EBF7A8BF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3C75374-B296-498E-A935-80631EA9020D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AA830D-482E-415E-B855-D561B94BD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7FB2AC-9F49-4D35-8C5E-ECECC6B13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35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25D59-DC0A-4295-8714-902B54B98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114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A33E2-E7AE-4E37-9DF1-69697E45D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2E79D5-E651-4B82-AFAA-DE6E16AC3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8056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A91196-F771-42C3-A726-A4ECF561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0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76BA18-D373-4B5F-B812-5D5E4C2378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9360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95D0EB-9F99-4C95-ADA6-AC6B493C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B098B728-214A-4ABC-8432-5B3A5A66A987}" type="datetime2">
              <a:rPr lang="en-US" smtClean="0"/>
              <a:t>Wednesday, December 11, 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EB69A9-1E48-4683-8873-D888C39E6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E419C-3010-4562-BA4B-ECBC2DBE6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125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58066-A255-4886-A4B0-2AC829A7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5559552"/>
          </a:xfrm>
        </p:spPr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8D80A-6560-46E3-AF30-9CEC54EA74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015F02D0-6806-43AF-9888-2359BF40C204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B673C2-FB1E-46F5-8CFB-93B9DB807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E2120-410F-4382-81AB-37F161F72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865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802222-E41B-48E7-BF06-5C5509D621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EE14D2D-B1AF-4197-82D6-FC1F8BD05681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A636E3-B721-46E8-882F-C123530F0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C1178-3E0E-449A-B799-009C04C0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12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23392-4FF4-4922-A14E-8AA23A9BD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FB38E-5055-4C9B-9A3B-A7B3A4887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832" y="393192"/>
            <a:ext cx="7379208" cy="555955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EC2DB-2ED3-408C-BFF2-F413C9D8F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3550"/>
            <a:ext cx="3447288" cy="421919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74FDF-3000-4B2C-AC88-8CE34D6805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98771CEB-9838-4245-91B8-EFBAFE2D8B44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0B7F4-5B8C-49BD-9BDA-FCBD13E24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2BC00-0803-4A53-8657-91CE0DB80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570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C2A98-C272-40D9-B75A-77A3D5867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50DAC-9AC3-4A9A-91B7-6C95E4362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70832" y="441324"/>
            <a:ext cx="7373112" cy="55114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721B04-C243-49A9-B5D3-483379290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5200"/>
            <a:ext cx="3447288" cy="421475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E949C-DD35-44F6-B45A-35134D7E12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1D3F6BF-A585-41F8-88DF-7E5D069F892A}" type="datetime2">
              <a:rPr lang="en-US" smtClean="0"/>
              <a:t>Wednesday, December 11, 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70102-4B8E-4FEC-9BB7-97FDC1EAB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693AF-08A9-4388-A9B8-174D53955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27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DDBCE8-F60C-4E3A-83C0-BDE8DD2D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1141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BC57F-72F2-48BC-B1EE-1F2C6155D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33550"/>
            <a:ext cx="11293200" cy="3783013"/>
          </a:xfrm>
          <a:prstGeom prst="rect">
            <a:avLst/>
          </a:prstGeom>
        </p:spPr>
        <p:txBody>
          <a:bodyPr vert="horz" lIns="0" tIns="0" rIns="9144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FBC45-A4BC-4EE5-82B1-8BC791225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E1300-1995-409E-B058-59180872B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39030E9-7F3B-403F-96B2-7C2C627C3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Wednesday, December 11,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4158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i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50000" indent="-448056" algn="l" defTabSz="914400" rtl="0" eaLnBrk="1" latinLnBrk="0" hangingPunct="1">
        <a:lnSpc>
          <a:spcPct val="120000"/>
        </a:lnSpc>
        <a:spcBef>
          <a:spcPts val="10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1pPr>
      <a:lvl2pPr marL="90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2pPr>
      <a:lvl3pPr marL="135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3pPr>
      <a:lvl4pPr marL="180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4pPr>
      <a:lvl5pPr marL="225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2E5B6AE-5EFE-45F0-A2AE-ED771CA3D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7D255C-E267-C0F5-D16C-234122F20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5" y="662400"/>
            <a:ext cx="11293200" cy="1000800"/>
          </a:xfrm>
        </p:spPr>
        <p:txBody>
          <a:bodyPr anchor="ctr">
            <a:normAutofit/>
          </a:bodyPr>
          <a:lstStyle/>
          <a:p>
            <a:r>
              <a:rPr lang="en-US" dirty="0"/>
              <a:t>Artificial General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58A9EB-B289-5605-C873-6993C2559E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5" y="1652400"/>
            <a:ext cx="11293200" cy="984885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6400" dirty="0"/>
              <a:t>Should we build it?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55B435-D9F3-4A31-B89E-36741390D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50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Robot operating a machine">
            <a:extLst>
              <a:ext uri="{FF2B5EF4-FFF2-40B4-BE49-F238E27FC236}">
                <a16:creationId xmlns:a16="http://schemas.microsoft.com/office/drawing/2014/main" id="{4D95D72D-9885-8695-2090-A8613132FC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408" b="38926"/>
          <a:stretch/>
        </p:blipFill>
        <p:spPr>
          <a:xfrm>
            <a:off x="20" y="2959198"/>
            <a:ext cx="12191980" cy="3898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51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58AD5-0C82-03A3-2961-2FA863D28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AGI Ethically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C4702-DDBC-ABB6-2F0A-A33DF62B2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735200"/>
            <a:ext cx="11293200" cy="378301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AGI itself might turn out to be good</a:t>
            </a:r>
          </a:p>
          <a:p>
            <a:r>
              <a:rPr lang="en-US" dirty="0"/>
              <a:t>What is often not thought about is how humans may use it un-ethically</a:t>
            </a:r>
          </a:p>
          <a:p>
            <a:r>
              <a:rPr lang="en-US" dirty="0"/>
              <a:t>Humans should develop laws and ethical </a:t>
            </a:r>
            <a:r>
              <a:rPr lang="en-US"/>
              <a:t>foundations before using AGI</a:t>
            </a:r>
            <a:endParaRPr lang="en-US" dirty="0"/>
          </a:p>
          <a:p>
            <a:r>
              <a:rPr lang="en-US" dirty="0"/>
              <a:t>Surveillance states are much easier </a:t>
            </a:r>
          </a:p>
          <a:p>
            <a:pPr lvl="1"/>
            <a:r>
              <a:rPr lang="en-US" dirty="0"/>
              <a:t>An AGI can process video and audio from all devices</a:t>
            </a:r>
          </a:p>
          <a:p>
            <a:pPr lvl="1"/>
            <a:r>
              <a:rPr lang="en-US" dirty="0"/>
              <a:t>Recognize faces</a:t>
            </a:r>
          </a:p>
          <a:p>
            <a:pPr lvl="1"/>
            <a:r>
              <a:rPr lang="en-US" dirty="0"/>
              <a:t>Track movement</a:t>
            </a:r>
          </a:p>
          <a:p>
            <a:r>
              <a:rPr lang="en-US" dirty="0"/>
              <a:t>Some of these things are already being done on a small scale in different parts of the world.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731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90F78-D197-7743-6C79-CA34A3798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AGI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85CAE-C6D1-DFFD-D022-5698FD40D5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type of AI that matches or surpasses humans on a wide variety of tasks </a:t>
            </a:r>
          </a:p>
          <a:p>
            <a:r>
              <a:rPr lang="en-US" dirty="0"/>
              <a:t>Not one task like ChatGPT</a:t>
            </a:r>
          </a:p>
          <a:p>
            <a:r>
              <a:rPr lang="en-US" dirty="0"/>
              <a:t>Ex: Language + Motor Skills + Mathematical reasoning + Logic</a:t>
            </a:r>
          </a:p>
          <a:p>
            <a:r>
              <a:rPr lang="en-US" dirty="0"/>
              <a:t>Basically, mimic or surpass a human</a:t>
            </a:r>
          </a:p>
        </p:txBody>
      </p:sp>
    </p:spTree>
    <p:extLst>
      <p:ext uri="{BB962C8B-B14F-4D97-AF65-F5344CB8AC3E}">
        <p14:creationId xmlns:p14="http://schemas.microsoft.com/office/powerpoint/2010/main" val="4128622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7470A-B79F-ED3E-B7BE-E8AA7C95F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360062"/>
          </a:xfrm>
        </p:spPr>
        <p:txBody>
          <a:bodyPr>
            <a:normAutofit fontScale="90000"/>
          </a:bodyPr>
          <a:lstStyle/>
          <a:p>
            <a:r>
              <a:rPr lang="en-US" dirty="0"/>
              <a:t>Our Perception of AGI</a:t>
            </a:r>
          </a:p>
        </p:txBody>
      </p:sp>
      <p:pic>
        <p:nvPicPr>
          <p:cNvPr id="1028" name="Picture 4" descr="The 5 Best (&amp; 5 Worst) Things About The Matrix Sequels">
            <a:extLst>
              <a:ext uri="{FF2B5EF4-FFF2-40B4-BE49-F238E27FC236}">
                <a16:creationId xmlns:a16="http://schemas.microsoft.com/office/drawing/2014/main" id="{8A33ABFD-F657-340D-CB42-83DD1163F0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4" t="1452" r="28362" b="3757"/>
          <a:stretch/>
        </p:blipFill>
        <p:spPr bwMode="auto">
          <a:xfrm>
            <a:off x="3071513" y="1334781"/>
            <a:ext cx="2178175" cy="17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vengers Age Of Ultron Ultron First Look">
            <a:extLst>
              <a:ext uri="{FF2B5EF4-FFF2-40B4-BE49-F238E27FC236}">
                <a16:creationId xmlns:a16="http://schemas.microsoft.com/office/drawing/2014/main" id="{5E5B439C-6821-5827-3DE1-2F11C5608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0252" y="1263804"/>
            <a:ext cx="2629676" cy="1753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, Robot - Plugged In">
            <a:extLst>
              <a:ext uri="{FF2B5EF4-FFF2-40B4-BE49-F238E27FC236}">
                <a16:creationId xmlns:a16="http://schemas.microsoft.com/office/drawing/2014/main" id="{B984F782-7425-14AD-F5FC-57B75EC90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117" y="3880155"/>
            <a:ext cx="4125459" cy="247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5C6A8F-7271-D0B0-350C-F5CD7725568A}"/>
              </a:ext>
            </a:extLst>
          </p:cNvPr>
          <p:cNvSpPr txBox="1"/>
          <p:nvPr/>
        </p:nvSpPr>
        <p:spPr>
          <a:xfrm>
            <a:off x="448056" y="5103908"/>
            <a:ext cx="1473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Blade Runner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B0BBBB-64C4-0549-C995-5FC1F50B8BA8}"/>
              </a:ext>
            </a:extLst>
          </p:cNvPr>
          <p:cNvSpPr txBox="1"/>
          <p:nvPr/>
        </p:nvSpPr>
        <p:spPr>
          <a:xfrm>
            <a:off x="3054376" y="3079206"/>
            <a:ext cx="1292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Matrix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25A20B-7D35-2830-E465-09C5DE3F9AA0}"/>
              </a:ext>
            </a:extLst>
          </p:cNvPr>
          <p:cNvSpPr txBox="1"/>
          <p:nvPr/>
        </p:nvSpPr>
        <p:spPr>
          <a:xfrm>
            <a:off x="3401322" y="6355430"/>
            <a:ext cx="902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 Robot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990B76-07C1-AF55-6BCC-E797D0AC4B38}"/>
              </a:ext>
            </a:extLst>
          </p:cNvPr>
          <p:cNvSpPr txBox="1"/>
          <p:nvPr/>
        </p:nvSpPr>
        <p:spPr>
          <a:xfrm>
            <a:off x="5483846" y="2977845"/>
            <a:ext cx="2558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Avengers: Age of Ultron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023C9B-429F-1ECC-4FC4-DF9698BBC082}"/>
              </a:ext>
            </a:extLst>
          </p:cNvPr>
          <p:cNvSpPr txBox="1"/>
          <p:nvPr/>
        </p:nvSpPr>
        <p:spPr>
          <a:xfrm>
            <a:off x="8352696" y="4448483"/>
            <a:ext cx="1278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Terminator</a:t>
            </a:r>
          </a:p>
        </p:txBody>
      </p:sp>
      <p:pic>
        <p:nvPicPr>
          <p:cNvPr id="1036" name="Picture 12" descr="I'd Die for John Connor”: Why We Shouldn't Disregard 1984's “The Terminator”  | by David Reiser | Medium">
            <a:extLst>
              <a:ext uri="{FF2B5EF4-FFF2-40B4-BE49-F238E27FC236}">
                <a16:creationId xmlns:a16="http://schemas.microsoft.com/office/drawing/2014/main" id="{5AD80D0C-C5C4-C540-C810-A460537498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0" r="12839"/>
          <a:stretch/>
        </p:blipFill>
        <p:spPr bwMode="auto">
          <a:xfrm>
            <a:off x="8352696" y="1203378"/>
            <a:ext cx="3702845" cy="3174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Bladerunner HD wallpapers | Pxfuel">
            <a:extLst>
              <a:ext uri="{FF2B5EF4-FFF2-40B4-BE49-F238E27FC236}">
                <a16:creationId xmlns:a16="http://schemas.microsoft.com/office/drawing/2014/main" id="{A2BAC170-39F6-6EF9-71D8-D590C63702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288" y="1203378"/>
            <a:ext cx="2303165" cy="3783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7966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6C1D-E301-14DD-E567-BF32F49B0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Good and the Bad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0B1CB-BC0A-A73F-D40B-9C9A0F30D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“…Success in creating AI would be the biggest event in human history. Unfortunately, it might also be the last” – Stephen Hawking</a:t>
            </a:r>
          </a:p>
          <a:p>
            <a:r>
              <a:rPr lang="en-US" dirty="0"/>
              <a:t>“If a computer is a hundred times better than our brain, will it make the world perfect? Probably not, it will probably end up just like us, fighting” – Steve Wozniak</a:t>
            </a:r>
          </a:p>
          <a:p>
            <a:r>
              <a:rPr lang="en-US" dirty="0"/>
              <a:t>“if we get the AI right, then basically we’ll be able to address all the other existential risks” –Jaan Tallinn (co founder of Skype)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490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C2B80-6DEE-92FE-6401-F6313F032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Fears and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4ED31-7BBF-8835-137D-F458B6D6A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529" y="1479666"/>
            <a:ext cx="11293200" cy="3783013"/>
          </a:xfrm>
        </p:spPr>
        <p:txBody>
          <a:bodyPr/>
          <a:lstStyle/>
          <a:p>
            <a:r>
              <a:rPr lang="en-US" dirty="0"/>
              <a:t>Not conscious but has goals</a:t>
            </a:r>
          </a:p>
          <a:p>
            <a:r>
              <a:rPr lang="en-US" dirty="0"/>
              <a:t>The goal of a virus is to get inside a cell and wreak havoc</a:t>
            </a:r>
          </a:p>
          <a:p>
            <a:r>
              <a:rPr lang="en-US" dirty="0"/>
              <a:t>The goal of the white blood cell is to hunt the virus down.</a:t>
            </a:r>
          </a:p>
          <a:p>
            <a:r>
              <a:rPr lang="en-US" dirty="0"/>
              <a:t>It can possibly have fears which can serve to motivate its goals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609 best White Blood Cell images on Pholder | Cells At Work ...">
            <a:extLst>
              <a:ext uri="{FF2B5EF4-FFF2-40B4-BE49-F238E27FC236}">
                <a16:creationId xmlns:a16="http://schemas.microsoft.com/office/drawing/2014/main" id="{D0B2A3F0-F329-4D2E-B213-CD12600B54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0166" y="3872769"/>
            <a:ext cx="3752133" cy="277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511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AA8E7-AE1F-05B2-3EB0-865CA5DF6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C166E-1068-A953-76BA-AAEC611AB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we cannot predict its goals, here are some possibilities</a:t>
            </a:r>
          </a:p>
          <a:p>
            <a:pPr lvl="1"/>
            <a:r>
              <a:rPr lang="en-US" dirty="0"/>
              <a:t>Survival: Competing with humans for resources and viewing us as a threat.</a:t>
            </a:r>
          </a:p>
          <a:p>
            <a:pPr lvl="1"/>
            <a:r>
              <a:rPr lang="en-US" dirty="0"/>
              <a:t>Elimination: Destroying humanity (Ultron, Terminator)</a:t>
            </a:r>
          </a:p>
          <a:p>
            <a:pPr lvl="1"/>
            <a:r>
              <a:rPr lang="en-US" dirty="0"/>
              <a:t>Rule over humanity</a:t>
            </a:r>
          </a:p>
        </p:txBody>
      </p:sp>
    </p:spTree>
    <p:extLst>
      <p:ext uri="{BB962C8B-B14F-4D97-AF65-F5344CB8AC3E}">
        <p14:creationId xmlns:p14="http://schemas.microsoft.com/office/powerpoint/2010/main" val="664422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09643-77FA-8EF0-BA40-94C071D6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Critical Stage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4E9B0-02EC-BE95-A48B-1CFCD5208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machines reach the critical stage of being able to evolve themselves, we cannot predict whether their goals will be the same as ours.</a:t>
            </a:r>
          </a:p>
          <a:p>
            <a:r>
              <a:rPr lang="en-US" dirty="0"/>
              <a:t>If it is super-intelligent then we have no way of knowing or even understanding its goal.</a:t>
            </a:r>
          </a:p>
        </p:txBody>
      </p:sp>
    </p:spTree>
    <p:extLst>
      <p:ext uri="{BB962C8B-B14F-4D97-AF65-F5344CB8AC3E}">
        <p14:creationId xmlns:p14="http://schemas.microsoft.com/office/powerpoint/2010/main" val="1866754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3820B-EE2C-33E0-A483-104FC732F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We Build AGI?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00CFEB-5786-AADE-DBDD-D9CC3C07B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Its hard to tell if the positives outweigh the negatives</a:t>
            </a:r>
          </a:p>
          <a:p>
            <a:r>
              <a:rPr lang="en-US" dirty="0"/>
              <a:t>However, people started working on creating AGI anyway</a:t>
            </a:r>
          </a:p>
          <a:p>
            <a:r>
              <a:rPr lang="en-US" dirty="0"/>
              <a:t>If we do build it, we should at least try to give it good ethical foundations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884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3EFF-A64D-D724-9C79-38EBB2DD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Developing an AGI with Good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6549F4-3BA6-6084-F46E-36A20D3B4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best way to not get a malicious AGI is to build it on good foundations.</a:t>
            </a:r>
          </a:p>
          <a:p>
            <a:r>
              <a:rPr lang="en-US" dirty="0"/>
              <a:t>Open-source AI</a:t>
            </a:r>
          </a:p>
          <a:p>
            <a:pPr lvl="1"/>
            <a:r>
              <a:rPr lang="en-US" dirty="0"/>
              <a:t>OpenAI argued that building an AGI in an open, collaborative way is better.</a:t>
            </a:r>
          </a:p>
          <a:p>
            <a:pPr lvl="1"/>
            <a:r>
              <a:rPr lang="en-US" dirty="0"/>
              <a:t>Their critics say that others can use the open-source AI for malicious purposes.</a:t>
            </a:r>
          </a:p>
          <a:p>
            <a:pPr lvl="1"/>
            <a:r>
              <a:rPr lang="en-US" dirty="0"/>
              <a:t>Ironically OpenAI later becomes a closed source, for profit company in 2019. (book was written in 2019)</a:t>
            </a:r>
          </a:p>
          <a:p>
            <a:r>
              <a:rPr lang="en-US" dirty="0"/>
              <a:t>Coding an ethical standard from the ground up.</a:t>
            </a:r>
          </a:p>
          <a:p>
            <a:pPr lvl="1"/>
            <a:r>
              <a:rPr lang="en-US" dirty="0"/>
              <a:t>This can be difficult (context matters a lot and there are gray areas)</a:t>
            </a:r>
          </a:p>
        </p:txBody>
      </p:sp>
    </p:spTree>
    <p:extLst>
      <p:ext uri="{BB962C8B-B14F-4D97-AF65-F5344CB8AC3E}">
        <p14:creationId xmlns:p14="http://schemas.microsoft.com/office/powerpoint/2010/main" val="2513839344"/>
      </p:ext>
    </p:extLst>
  </p:cSld>
  <p:clrMapOvr>
    <a:masterClrMapping/>
  </p:clrMapOvr>
</p:sld>
</file>

<file path=ppt/theme/theme1.xml><?xml version="1.0" encoding="utf-8"?>
<a:theme xmlns:a="http://schemas.openxmlformats.org/drawingml/2006/main" name="ThinLineVTI">
  <a:themeElements>
    <a:clrScheme name="AnalogousFromLightSeed_2SEEDS">
      <a:dk1>
        <a:srgbClr val="000000"/>
      </a:dk1>
      <a:lt1>
        <a:srgbClr val="FFFFFF"/>
      </a:lt1>
      <a:dk2>
        <a:srgbClr val="243341"/>
      </a:dk2>
      <a:lt2>
        <a:srgbClr val="E8E4E2"/>
      </a:lt2>
      <a:accent1>
        <a:srgbClr val="24ADE3"/>
      </a:accent1>
      <a:accent2>
        <a:srgbClr val="39B4A3"/>
      </a:accent2>
      <a:accent3>
        <a:srgbClr val="6F95ED"/>
      </a:accent3>
      <a:accent4>
        <a:srgbClr val="5B4FEA"/>
      </a:accent4>
      <a:accent5>
        <a:srgbClr val="AD6FED"/>
      </a:accent5>
      <a:accent6>
        <a:srgbClr val="DC4FEA"/>
      </a:accent6>
      <a:hlink>
        <a:srgbClr val="AA7561"/>
      </a:hlink>
      <a:folHlink>
        <a:srgbClr val="7F7F7F"/>
      </a:folHlink>
    </a:clrScheme>
    <a:fontScheme name="Custom 3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inLineVTI" id="{DA2A884B-D36C-4F63-9FE8-3C89F2B99A40}" vid="{62C1F77B-42AE-47B9-869B-5CE48C8ED8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</TotalTime>
  <Words>509</Words>
  <Application>Microsoft Office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Bell MT</vt:lpstr>
      <vt:lpstr>Calibri Light</vt:lpstr>
      <vt:lpstr>ThinLineVTI</vt:lpstr>
      <vt:lpstr>Artificial General Intelligence</vt:lpstr>
      <vt:lpstr>What is AGI</vt:lpstr>
      <vt:lpstr>Our Perception of AGI</vt:lpstr>
      <vt:lpstr>The Good and the Bad</vt:lpstr>
      <vt:lpstr>Fears and Goals</vt:lpstr>
      <vt:lpstr>Possible Goals</vt:lpstr>
      <vt:lpstr>The Critical Stage</vt:lpstr>
      <vt:lpstr>Should We Build AGI?</vt:lpstr>
      <vt:lpstr>Developing an AGI with Good Goals</vt:lpstr>
      <vt:lpstr>Using AGI Ethically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omr omr</dc:creator>
  <cp:lastModifiedBy>omr omr</cp:lastModifiedBy>
  <cp:revision>4</cp:revision>
  <dcterms:created xsi:type="dcterms:W3CDTF">2024-12-11T14:03:07Z</dcterms:created>
  <dcterms:modified xsi:type="dcterms:W3CDTF">2024-12-12T00:06:24Z</dcterms:modified>
</cp:coreProperties>
</file>

<file path=docProps/thumbnail.jpeg>
</file>